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10" r:id="rId6"/>
    <p:sldId id="301" r:id="rId7"/>
    <p:sldId id="314" r:id="rId8"/>
    <p:sldId id="261" r:id="rId9"/>
    <p:sldId id="269" r:id="rId10"/>
    <p:sldId id="263" r:id="rId11"/>
    <p:sldId id="315" r:id="rId12"/>
    <p:sldId id="264" r:id="rId13"/>
    <p:sldId id="305" r:id="rId14"/>
    <p:sldId id="316" r:id="rId15"/>
    <p:sldId id="281" r:id="rId16"/>
    <p:sldId id="282" r:id="rId17"/>
    <p:sldId id="283" r:id="rId18"/>
    <p:sldId id="284" r:id="rId1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6" autoAdjust="0"/>
    <p:restoredTop sz="94700" autoAdjust="0"/>
  </p:normalViewPr>
  <p:slideViewPr>
    <p:cSldViewPr>
      <p:cViewPr>
        <p:scale>
          <a:sx n="114" d="100"/>
          <a:sy n="114" d="100"/>
        </p:scale>
        <p:origin x="-131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3381E-BAF1-4B33-8FF6-1B374C450D31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AF261-7FA8-45AA-A4AA-A92D2143429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40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2108A-907B-4626-B2BB-A0068B8E1F27}" type="datetimeFigureOut">
              <a:rPr lang="cs-CZ"/>
              <a:pPr>
                <a:defRPr/>
              </a:pPr>
              <a:t>2.11.2016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35F4A-36AD-40ED-A0A4-223D5BF91C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5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2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497-61BA-4737-8F46-073DCCDBF16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0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/>
              <a:t>Nadpis </a:t>
            </a:r>
            <a:r>
              <a:rPr lang="cs-CZ" dirty="0" err="1" smtClean="0"/>
              <a:t>powerpointové</a:t>
            </a:r>
            <a:endParaRPr lang="cs-CZ" dirty="0" smtClean="0"/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ve třech řádcích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070992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04056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060849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92D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obsah svis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DBA-5F7A-41E2-9B1F-2C7A4CEDD5E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3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424936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283968" y="1628800"/>
            <a:ext cx="4535487" cy="2303462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 baseline="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</a:t>
            </a:r>
          </a:p>
          <a:p>
            <a:pPr lvl="0"/>
            <a:r>
              <a:rPr lang="cs-CZ" dirty="0" smtClean="0"/>
              <a:t>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3528392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4067175" y="1052736"/>
            <a:ext cx="4681289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926976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mskoly.cz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t="-1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dpis 2"/>
          <p:cNvSpPr>
            <a:spLocks noGrp="1"/>
          </p:cNvSpPr>
          <p:nvPr>
            <p:ph type="subTitle" idx="4294967295"/>
          </p:nvPr>
        </p:nvSpPr>
        <p:spPr>
          <a:xfrm>
            <a:off x="395288" y="3860800"/>
            <a:ext cx="8748712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4400" b="1" dirty="0" smtClean="0">
                <a:latin typeface="Arial" charset="0"/>
                <a:cs typeface="Arial" charset="0"/>
              </a:rPr>
              <a:t>Přijímací řízení na střední školy</a:t>
            </a:r>
          </a:p>
          <a:p>
            <a:pPr marL="0" indent="0" algn="ctr" eaLnBrk="1" hangingPunct="1">
              <a:buNone/>
            </a:pPr>
            <a:r>
              <a:rPr lang="cs-CZ" sz="4400" b="1" dirty="0" smtClean="0">
                <a:latin typeface="Arial" charset="0"/>
                <a:cs typeface="Arial" charset="0"/>
              </a:rPr>
              <a:t>2016/2017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752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>
                <a:solidFill>
                  <a:srgbClr val="00B050"/>
                </a:solidFill>
              </a:rPr>
              <a:t>Náhradní </a:t>
            </a:r>
            <a:r>
              <a:rPr lang="cs-CZ" b="1" u="sng" dirty="0" smtClean="0">
                <a:solidFill>
                  <a:srgbClr val="00B050"/>
                </a:solidFill>
              </a:rPr>
              <a:t>termíny: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/>
              <a:t>omluva do 3 pracovních dnů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Jednotná přijímací zkouška</a:t>
            </a:r>
            <a:r>
              <a:rPr lang="cs-CZ" dirty="0" smtClean="0"/>
              <a:t> – 11. a 12.5.2017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Školní přijímací zkouška</a:t>
            </a:r>
            <a:r>
              <a:rPr lang="cs-CZ" dirty="0" smtClean="0"/>
              <a:t> – </a:t>
            </a:r>
            <a:r>
              <a:rPr lang="cs-CZ" dirty="0"/>
              <a:t>stanoví ředitel SŠ </a:t>
            </a:r>
            <a:r>
              <a:rPr lang="cs-CZ" b="1" dirty="0">
                <a:solidFill>
                  <a:srgbClr val="FF0000"/>
                </a:solidFill>
              </a:rPr>
              <a:t>do 1 měsíce</a:t>
            </a:r>
            <a:r>
              <a:rPr lang="cs-CZ" dirty="0"/>
              <a:t> od konání </a:t>
            </a:r>
            <a:r>
              <a:rPr lang="cs-CZ" dirty="0" smtClean="0"/>
              <a:t>přijímacích </a:t>
            </a:r>
            <a:r>
              <a:rPr lang="cs-CZ" dirty="0"/>
              <a:t>zkoušek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3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Gymnázium se sportovní přípravou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4leté, 6leté, 8leté   (79-42-K/…</a:t>
            </a:r>
          </a:p>
          <a:p>
            <a:r>
              <a:rPr lang="cs-CZ" sz="2800" dirty="0" smtClean="0"/>
              <a:t>obor s talentovou zkouškou</a:t>
            </a:r>
          </a:p>
          <a:p>
            <a:r>
              <a:rPr lang="cs-CZ" sz="2800" dirty="0" smtClean="0"/>
              <a:t>povinnost konat jednotnou přijímací zkoušku</a:t>
            </a:r>
          </a:p>
          <a:p>
            <a:r>
              <a:rPr lang="cs-CZ" sz="2800" dirty="0" smtClean="0"/>
              <a:t>talentové zkoušky – 2.1. – 15.2.2017</a:t>
            </a:r>
          </a:p>
          <a:p>
            <a:r>
              <a:rPr lang="cs-CZ" sz="2800" dirty="0" smtClean="0"/>
              <a:t>jednotné přijímací zkoušky – 12. – 28.4.2017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63877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Zápisové lístky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301608" cy="432048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smtClean="0"/>
              <a:t>vydává    –  základní škola</a:t>
            </a:r>
          </a:p>
          <a:p>
            <a:pPr marL="0" lvl="3" indent="0">
              <a:buNone/>
            </a:pPr>
            <a:r>
              <a:rPr lang="cs-CZ" sz="2600" dirty="0"/>
              <a:t>	 </a:t>
            </a:r>
            <a:r>
              <a:rPr lang="cs-CZ" sz="2600" dirty="0" smtClean="0"/>
              <a:t>      </a:t>
            </a:r>
          </a:p>
          <a:p>
            <a:r>
              <a:rPr lang="cs-CZ" sz="2600" dirty="0" smtClean="0"/>
              <a:t>odevzdání </a:t>
            </a:r>
            <a:r>
              <a:rPr lang="cs-CZ" sz="2600" dirty="0" smtClean="0"/>
              <a:t>zápisového lístku </a:t>
            </a:r>
            <a:r>
              <a:rPr lang="cs-CZ" sz="2600" dirty="0"/>
              <a:t>do 10 pracovních dnů </a:t>
            </a:r>
            <a:r>
              <a:rPr lang="cs-CZ" sz="2600" dirty="0" smtClean="0"/>
              <a:t>od oznámení (zveřejnění) rozhodnutí </a:t>
            </a:r>
          </a:p>
          <a:p>
            <a:endParaRPr lang="cs-CZ" sz="2600" dirty="0" smtClean="0"/>
          </a:p>
          <a:p>
            <a:r>
              <a:rPr lang="cs-CZ" sz="2600" dirty="0" smtClean="0"/>
              <a:t>zápisový lístek lze uplatnit </a:t>
            </a:r>
            <a:r>
              <a:rPr lang="cs-CZ" sz="2600" dirty="0"/>
              <a:t>jen jednou </a:t>
            </a:r>
            <a:r>
              <a:rPr lang="cs-CZ" sz="2600" dirty="0" smtClean="0"/>
              <a:t>(zpětvzetí je možné pouze </a:t>
            </a:r>
            <a:br>
              <a:rPr lang="cs-CZ" sz="2600" dirty="0" smtClean="0"/>
            </a:br>
            <a:r>
              <a:rPr lang="cs-CZ" sz="2600" dirty="0" smtClean="0"/>
              <a:t>v případě přijetí na základě odvolání)</a:t>
            </a:r>
          </a:p>
          <a:p>
            <a:pPr marL="0" indent="0">
              <a:buNone/>
            </a:pPr>
            <a:endParaRPr lang="cs-CZ" sz="2600" dirty="0" smtClean="0"/>
          </a:p>
          <a:p>
            <a:r>
              <a:rPr lang="cs-CZ" sz="2600" dirty="0">
                <a:solidFill>
                  <a:srgbClr val="FF0000"/>
                </a:solidFill>
              </a:rPr>
              <a:t>ZL lze vzít zpět v případě přijetí do oboru vzdělání </a:t>
            </a:r>
            <a:r>
              <a:rPr lang="cs-CZ" sz="2600" dirty="0" smtClean="0">
                <a:solidFill>
                  <a:srgbClr val="FF0000"/>
                </a:solidFill>
              </a:rPr>
              <a:t>s </a:t>
            </a:r>
            <a:r>
              <a:rPr lang="cs-CZ" sz="2600" dirty="0">
                <a:solidFill>
                  <a:srgbClr val="FF0000"/>
                </a:solidFill>
              </a:rPr>
              <a:t>talentovou zkouškou </a:t>
            </a:r>
            <a:r>
              <a:rPr lang="cs-CZ" sz="2600" dirty="0" smtClean="0">
                <a:solidFill>
                  <a:srgbClr val="FF0000"/>
                </a:solidFill>
              </a:rPr>
              <a:t>!</a:t>
            </a:r>
            <a:endParaRPr lang="cs-CZ" sz="2600" dirty="0" smtClean="0"/>
          </a:p>
          <a:p>
            <a:endParaRPr lang="cs-CZ" sz="2600" dirty="0" smtClean="0"/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3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Odvolací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ve lhůtě </a:t>
            </a:r>
            <a:r>
              <a:rPr lang="cs-CZ" sz="2400" b="1" dirty="0" smtClean="0">
                <a:solidFill>
                  <a:srgbClr val="FF0000"/>
                </a:solidFill>
              </a:rPr>
              <a:t>3 pracovních dnů</a:t>
            </a:r>
            <a:r>
              <a:rPr lang="cs-CZ" sz="2400" dirty="0" smtClean="0"/>
              <a:t> od doručení rozhodnutí prostřednictvím ředitele střední školy</a:t>
            </a:r>
          </a:p>
          <a:p>
            <a:pPr marL="0" indent="0">
              <a:buNone/>
            </a:pPr>
            <a:r>
              <a:rPr lang="cs-CZ" sz="2400" dirty="0" smtClean="0"/>
              <a:t>     (je možné zaslat poštou i poslední den lhůty)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Další kola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 smtClean="0"/>
              <a:t>počet kol přijímacího řízení není omezen</a:t>
            </a:r>
          </a:p>
          <a:p>
            <a:r>
              <a:rPr lang="cs-CZ" sz="2600" dirty="0" smtClean="0"/>
              <a:t>zcela v režii střední školy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(stanovení počtu volných míst, kritérií, termínů)</a:t>
            </a:r>
          </a:p>
          <a:p>
            <a:r>
              <a:rPr lang="cs-CZ" sz="2600" dirty="0"/>
              <a:t>neomezené množství </a:t>
            </a:r>
            <a:r>
              <a:rPr lang="cs-CZ" sz="2600" dirty="0" smtClean="0"/>
              <a:t>přihlášek – </a:t>
            </a:r>
            <a:r>
              <a:rPr lang="cs-CZ" sz="2600" b="1" dirty="0" smtClean="0"/>
              <a:t>vyplní se jen jedna škola (jedna kolonka)</a:t>
            </a:r>
          </a:p>
          <a:p>
            <a:r>
              <a:rPr lang="cs-CZ" sz="2600" dirty="0" smtClean="0"/>
              <a:t>možnost použít výsledky jednotné přijímací zkoušky</a:t>
            </a:r>
          </a:p>
          <a:p>
            <a:r>
              <a:rPr lang="cs-CZ" sz="2600" dirty="0" smtClean="0"/>
              <a:t>SŠ zveřejní ve škole + způsobem umožňujícím dálkový přístup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Přehled volných míst na SŠ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 1. kole přijímacího řízení bude přehled volných míst </a:t>
            </a:r>
            <a:br>
              <a:rPr lang="cs-CZ" sz="2400" dirty="0" smtClean="0"/>
            </a:br>
            <a:r>
              <a:rPr lang="cs-CZ" sz="2400" dirty="0" smtClean="0"/>
              <a:t>na středních školách všech zřizovatelů zveřejněn na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www.jmskoly.cz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/>
              <a:t>SŠ zveřejní </a:t>
            </a:r>
            <a:r>
              <a:rPr lang="cs-CZ" sz="2400" dirty="0" smtClean="0"/>
              <a:t>volná místa: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ve </a:t>
            </a:r>
            <a:r>
              <a:rPr lang="cs-CZ" sz="2400" dirty="0"/>
              <a:t>škole + způsobem umožňujícím dálkový přístup</a:t>
            </a:r>
          </a:p>
          <a:p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4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tx1"/>
                </a:solidFill>
                <a:ea typeface="Calibri"/>
              </a:rPr>
              <a:t>Právní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zákon č. </a:t>
            </a:r>
            <a:r>
              <a:rPr lang="cs-CZ" sz="2400" b="1" dirty="0" smtClean="0"/>
              <a:t>561/2004</a:t>
            </a:r>
            <a:r>
              <a:rPr lang="cs-CZ" sz="2400" dirty="0" smtClean="0"/>
              <a:t> Sb., o předškolním, základním, středním, vyšším odborném a jiném vzdělávání (školský zákon)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FF0000"/>
                </a:solidFill>
              </a:rPr>
              <a:t>vyhláška č. </a:t>
            </a:r>
            <a:r>
              <a:rPr lang="cs-CZ" sz="2400" b="1" dirty="0" smtClean="0">
                <a:solidFill>
                  <a:srgbClr val="FF0000"/>
                </a:solidFill>
              </a:rPr>
              <a:t>353/2016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Sb., kterou se stanoví podrobnosti o organizaci přijímacího řízení ke vzdělávání ve středních školách</a:t>
            </a:r>
            <a:r>
              <a:rPr lang="cs-CZ" dirty="0" smtClean="0"/>
              <a:t>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1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Důležité odkazy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www.msmt.cz</a:t>
            </a:r>
          </a:p>
          <a:p>
            <a:endParaRPr lang="cs-CZ" sz="1200" b="1" u="sng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www.jmskoly.cz</a:t>
            </a:r>
          </a:p>
          <a:p>
            <a:endParaRPr lang="cs-CZ" sz="1200" b="1" u="sng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www.cermat.cz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Zásadní změny: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povinné jednotné přijímací zkoušky </a:t>
            </a:r>
            <a:br>
              <a:rPr lang="cs-CZ" sz="2800" dirty="0" smtClean="0"/>
            </a:br>
            <a:r>
              <a:rPr lang="cs-CZ" sz="2800" dirty="0" smtClean="0"/>
              <a:t>do oborů vzdělání s maturitní zkouškou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změna termínů:    - podávání přihlášek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- konání přijímacích zkoušek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6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Přijímací řízení do oborů vzdělání </a:t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208912" cy="324036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přihlášky </a:t>
            </a:r>
            <a:r>
              <a:rPr lang="cs-CZ" sz="2400" dirty="0">
                <a:solidFill>
                  <a:schemeClr val="tx2"/>
                </a:solidFill>
              </a:rPr>
              <a:t>(nové formuláře)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termín odevzdání přihlášek –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30.11.2016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zveřejnění kritérií přijímacího řízení SŠ –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31.10.2016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talentové zkoušky -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leden 2017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1500" dirty="0" smtClean="0">
                <a:solidFill>
                  <a:schemeClr val="tx2"/>
                </a:solidFill>
              </a:rPr>
              <a:t>        </a:t>
            </a:r>
            <a:r>
              <a:rPr lang="cs-CZ" sz="1200" dirty="0" smtClean="0">
                <a:solidFill>
                  <a:schemeClr val="tx2"/>
                </a:solidFill>
              </a:rPr>
              <a:t>(</a:t>
            </a:r>
            <a:r>
              <a:rPr lang="cs-CZ" sz="1200" dirty="0">
                <a:solidFill>
                  <a:schemeClr val="tx2"/>
                </a:solidFill>
              </a:rPr>
              <a:t>obory s talentovou zkouškou – 2. – 15.1.2017; konzervatoře – 15. – 31.1.2017</a:t>
            </a:r>
            <a:r>
              <a:rPr lang="cs-CZ" sz="1200" dirty="0" smtClean="0">
                <a:solidFill>
                  <a:schemeClr val="tx2"/>
                </a:solidFill>
              </a:rPr>
              <a:t>,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1200" dirty="0" smtClean="0">
                <a:solidFill>
                  <a:schemeClr val="tx2"/>
                </a:solidFill>
              </a:rPr>
              <a:t>           gymnázium </a:t>
            </a:r>
            <a:r>
              <a:rPr lang="cs-CZ" sz="1200" dirty="0">
                <a:solidFill>
                  <a:schemeClr val="tx2"/>
                </a:solidFill>
              </a:rPr>
              <a:t>se sportovní přípravou – 2.1. – 15.2.2017)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přijetí možnost podání 2 přihlášek v řádném</a:t>
            </a:r>
          </a:p>
          <a:p>
            <a:pPr algn="l"/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termínu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DBA-5F7A-41E2-9B1F-2C7A4CEDD5E0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7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Možnosti vyplnění formuláře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28800"/>
            <a:ext cx="7344816" cy="44644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použití dvou originálních formulářů</a:t>
            </a:r>
          </a:p>
          <a:p>
            <a:endParaRPr lang="cs-CZ" sz="1200" dirty="0" smtClean="0"/>
          </a:p>
          <a:p>
            <a:r>
              <a:rPr lang="cs-CZ" dirty="0" smtClean="0"/>
              <a:t>jeden originál formuláře + kopie </a:t>
            </a:r>
            <a:r>
              <a:rPr lang="cs-CZ" sz="2800" i="1" dirty="0" smtClean="0"/>
              <a:t>(oba musí být opatřeny originálními podpisy a razítky)</a:t>
            </a:r>
          </a:p>
          <a:p>
            <a:endParaRPr lang="cs-CZ" sz="1200" dirty="0"/>
          </a:p>
          <a:p>
            <a:r>
              <a:rPr lang="cs-CZ" dirty="0" smtClean="0"/>
              <a:t>elektronické vyplnění formuláře </a:t>
            </a:r>
          </a:p>
          <a:p>
            <a:pPr marL="0" indent="0">
              <a:buNone/>
            </a:pPr>
            <a:r>
              <a:rPr lang="cs-CZ" sz="2800" i="1" dirty="0" smtClean="0"/>
              <a:t>     (vytisknout 2 krát)</a:t>
            </a:r>
          </a:p>
          <a:p>
            <a:pPr marL="0" indent="0">
              <a:buNone/>
            </a:pPr>
            <a:endParaRPr lang="cs-CZ" sz="800" i="1" dirty="0" smtClean="0"/>
          </a:p>
          <a:p>
            <a:pPr>
              <a:buNone/>
            </a:pPr>
            <a:endParaRPr lang="cs-CZ" sz="800" i="1" dirty="0" smtClean="0"/>
          </a:p>
          <a:p>
            <a:pPr>
              <a:buNone/>
            </a:pPr>
            <a:r>
              <a:rPr lang="cs-CZ" sz="2800" i="1" dirty="0" smtClean="0"/>
              <a:t>   </a:t>
            </a:r>
            <a:endParaRPr lang="cs-CZ" sz="2800" i="1" dirty="0" smtClean="0"/>
          </a:p>
          <a:p>
            <a:pPr>
              <a:buNone/>
            </a:pPr>
            <a:r>
              <a:rPr lang="cs-CZ" sz="2800" i="1" dirty="0" smtClean="0"/>
              <a:t>           </a:t>
            </a:r>
            <a:endParaRPr lang="cs-CZ" sz="2800" i="1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187624" y="4797152"/>
            <a:ext cx="69127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4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1. kolo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60440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smtClean="0"/>
              <a:t>zveřejnění kritérií SŠ – do </a:t>
            </a:r>
            <a:r>
              <a:rPr lang="cs-CZ" sz="2800" b="1" dirty="0" smtClean="0">
                <a:solidFill>
                  <a:srgbClr val="FF0000"/>
                </a:solidFill>
              </a:rPr>
              <a:t>31.1.2017</a:t>
            </a:r>
          </a:p>
          <a:p>
            <a:r>
              <a:rPr lang="cs-CZ" sz="2800" b="1" dirty="0" smtClean="0"/>
              <a:t>kritéria</a:t>
            </a:r>
            <a:r>
              <a:rPr lang="cs-CZ" sz="2800" dirty="0" smtClean="0"/>
              <a:t> přijetí na SŠ: 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1. hodnocení na vysvědčení z předchozího 		    vzdělávání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2. jednotná přijímací zkouška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3. školní přijímací zkouška </a:t>
            </a:r>
          </a:p>
          <a:p>
            <a:pPr marL="0" indent="0">
              <a:buNone/>
            </a:pPr>
            <a:r>
              <a:rPr lang="cs-CZ" sz="2800" dirty="0" smtClean="0"/>
              <a:t>	4. další skutečnosti, které osvědčují vhodné 	    	    schopnosti, vědomosti a zájmy uchazeče</a:t>
            </a:r>
          </a:p>
          <a:p>
            <a:r>
              <a:rPr lang="cs-CZ" sz="2800" b="1" dirty="0" smtClean="0"/>
              <a:t>2 přihlášky </a:t>
            </a:r>
            <a:r>
              <a:rPr lang="cs-CZ" sz="2800" dirty="0" smtClean="0"/>
              <a:t>(na 2 školy nebo na 1 školu a 2 obory)</a:t>
            </a:r>
          </a:p>
          <a:p>
            <a:r>
              <a:rPr lang="cs-CZ" sz="2800" dirty="0" smtClean="0"/>
              <a:t>termín podání přihlášek do </a:t>
            </a:r>
            <a:r>
              <a:rPr lang="cs-CZ" sz="4200" b="1" u="sng" dirty="0" smtClean="0">
                <a:solidFill>
                  <a:srgbClr val="FF0000"/>
                </a:solidFill>
              </a:rPr>
              <a:t>1.3.2017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62038"/>
            <a:ext cx="8291264" cy="926802"/>
          </a:xfrm>
        </p:spPr>
        <p:txBody>
          <a:bodyPr/>
          <a:lstStyle/>
          <a:p>
            <a:r>
              <a:rPr lang="cs-CZ" sz="3200" dirty="0" smtClean="0"/>
              <a:t>Jednotné přijímací zkoušky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744416"/>
          </a:xfrm>
        </p:spPr>
        <p:txBody>
          <a:bodyPr/>
          <a:lstStyle/>
          <a:p>
            <a:r>
              <a:rPr lang="cs-CZ" sz="2200" dirty="0" smtClean="0"/>
              <a:t>obory vzdělání s maturitní zkouškou (mimo obory </a:t>
            </a:r>
            <a:br>
              <a:rPr lang="cs-CZ" sz="2200" dirty="0" smtClean="0"/>
            </a:br>
            <a:r>
              <a:rPr lang="cs-CZ" sz="2200" dirty="0" smtClean="0"/>
              <a:t>s talentovou zkouškou a zkrácené studium)</a:t>
            </a:r>
          </a:p>
          <a:p>
            <a:r>
              <a:rPr lang="cs-CZ" sz="2200" dirty="0"/>
              <a:t>písemné testy z ČJ a </a:t>
            </a:r>
            <a:r>
              <a:rPr lang="cs-CZ" sz="2200" dirty="0" smtClean="0"/>
              <a:t>M</a:t>
            </a:r>
          </a:p>
          <a:p>
            <a:r>
              <a:rPr lang="cs-CZ" sz="2200" dirty="0" smtClean="0"/>
              <a:t>přípravu, distribuci, vyhodnocení testů zajišťuje Centrum pro zjišťování výsledků vzdělávání</a:t>
            </a:r>
          </a:p>
          <a:p>
            <a:r>
              <a:rPr lang="cs-CZ" sz="2200" dirty="0" smtClean="0"/>
              <a:t>každý uchazeč může konat 2x, započítá se lepší výsledek</a:t>
            </a:r>
          </a:p>
          <a:p>
            <a:r>
              <a:rPr lang="cs-CZ" sz="2200" dirty="0" smtClean="0"/>
              <a:t>podíl hodnocení př. zkoušky na celkovém hodnocení – nejméně </a:t>
            </a:r>
            <a:r>
              <a:rPr lang="cs-CZ" sz="2200" dirty="0" smtClean="0">
                <a:solidFill>
                  <a:srgbClr val="FF0000"/>
                </a:solidFill>
              </a:rPr>
              <a:t>60 %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smtClean="0"/>
              <a:t>(gymnázium se sportovní přípravou – nejméně </a:t>
            </a:r>
            <a:r>
              <a:rPr lang="cs-CZ" sz="2200" dirty="0" smtClean="0">
                <a:solidFill>
                  <a:srgbClr val="FF0000"/>
                </a:solidFill>
              </a:rPr>
              <a:t>40 %</a:t>
            </a:r>
            <a:r>
              <a:rPr lang="cs-CZ" sz="22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4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63877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Termíny přijímacích zkoušek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Zákonem stanovené období:</a:t>
            </a:r>
          </a:p>
          <a:p>
            <a:pPr marL="0" indent="0">
              <a:buNone/>
            </a:pPr>
            <a:r>
              <a:rPr lang="cs-CZ" sz="2400" dirty="0" smtClean="0"/>
              <a:t>12. – 28. dubna (obory s MZ - </a:t>
            </a:r>
            <a:r>
              <a:rPr lang="cs-CZ" sz="1600" dirty="0" smtClean="0"/>
              <a:t>jednotné a školní přijímací zkoušky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22. – 30. dubna (ostatní obory – </a:t>
            </a:r>
            <a:r>
              <a:rPr lang="cs-CZ" sz="1600" dirty="0"/>
              <a:t>školní přijímací zkoušky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Jednotné</a:t>
            </a:r>
            <a:r>
              <a:rPr lang="cs-CZ" sz="2400" dirty="0" smtClean="0"/>
              <a:t> přijímací zkoušky: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12. a 19.4.2017</a:t>
            </a:r>
            <a:r>
              <a:rPr lang="cs-CZ" sz="2400" dirty="0" smtClean="0"/>
              <a:t> – čtyřleté studium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18. a 20.4.2017 </a:t>
            </a:r>
            <a:r>
              <a:rPr lang="cs-CZ" sz="2400" dirty="0" smtClean="0"/>
              <a:t>– šestileté a osmileté gymnázium</a:t>
            </a:r>
          </a:p>
          <a:p>
            <a:pPr marL="0" indent="0">
              <a:buNone/>
            </a:pPr>
            <a:endParaRPr lang="cs-CZ" sz="1050" dirty="0" smtClean="0"/>
          </a:p>
          <a:p>
            <a:pPr marL="0" indent="0">
              <a:buNone/>
            </a:pPr>
            <a:endParaRPr lang="cs-CZ" sz="1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Školní</a:t>
            </a:r>
            <a:r>
              <a:rPr lang="cs-CZ" sz="2400" dirty="0"/>
              <a:t> přijímací </a:t>
            </a:r>
            <a:r>
              <a:rPr lang="cs-CZ" sz="2400" dirty="0" smtClean="0"/>
              <a:t>zkoušky:</a:t>
            </a:r>
            <a:r>
              <a:rPr lang="cs-CZ" sz="2400" dirty="0" smtClean="0">
                <a:sym typeface="Wingdings" panose="05000000000000000000" pitchFamily="2" charset="2"/>
              </a:rPr>
              <a:t>  </a:t>
            </a:r>
            <a:r>
              <a:rPr lang="cs-CZ" sz="1900" dirty="0" smtClean="0">
                <a:sym typeface="Wingdings" panose="05000000000000000000" pitchFamily="2" charset="2"/>
              </a:rPr>
              <a:t>(škola stanoví 2 termíny)</a:t>
            </a:r>
            <a:endParaRPr lang="cs-CZ" sz="19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12</a:t>
            </a:r>
            <a:r>
              <a:rPr lang="cs-CZ" sz="2400" b="1" dirty="0">
                <a:solidFill>
                  <a:srgbClr val="FF0000"/>
                </a:solidFill>
              </a:rPr>
              <a:t>. – 28. dubna </a:t>
            </a:r>
            <a:r>
              <a:rPr lang="cs-CZ" sz="2400" dirty="0"/>
              <a:t>(obory s MZ - </a:t>
            </a:r>
            <a:r>
              <a:rPr lang="cs-CZ" sz="1600" dirty="0"/>
              <a:t>jednotné a školní přijímací zkoušky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22. – 30. dubna </a:t>
            </a:r>
            <a:r>
              <a:rPr lang="cs-CZ" sz="2400" dirty="0"/>
              <a:t>(ostatní obory – </a:t>
            </a:r>
            <a:r>
              <a:rPr lang="cs-CZ" sz="1600" dirty="0"/>
              <a:t>školní přijímací zkoušky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3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D5E06E66F6743AFFC0A6AD29E7019" ma:contentTypeVersion="0" ma:contentTypeDescription="Vytvoří nový dokument" ma:contentTypeScope="" ma:versionID="43604ab9ab3389815a11b126329564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F6A51-E782-4444-91E8-42DA270DC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2FCD5B-E74F-495C-9DFE-96EB1D3CDFF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A00AF3-14FC-45BD-B061-1C0F0F6D67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481</Words>
  <Application>Microsoft Office PowerPoint</Application>
  <PresentationFormat>Předvádění na obrazovce (4:3)</PresentationFormat>
  <Paragraphs>121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Prezentace aplikace PowerPoint</vt:lpstr>
      <vt:lpstr>Právní předpisy</vt:lpstr>
      <vt:lpstr>Důležité odkazy</vt:lpstr>
      <vt:lpstr>Zásadní změny:</vt:lpstr>
      <vt:lpstr>Přijímací řízení do oborů vzdělání  s talentovou zkouškou </vt:lpstr>
      <vt:lpstr>Možnosti vyplnění formuláře</vt:lpstr>
      <vt:lpstr>1. kolo přijímacího řízení</vt:lpstr>
      <vt:lpstr>Jednotné přijímací zkoušky</vt:lpstr>
      <vt:lpstr>Termíny přijímacích zkoušek</vt:lpstr>
      <vt:lpstr>Prezentace aplikace PowerPoint</vt:lpstr>
      <vt:lpstr>Gymnázium se sportovní přípravou</vt:lpstr>
      <vt:lpstr>Zápisové lístky</vt:lpstr>
      <vt:lpstr>Odvolací řízení</vt:lpstr>
      <vt:lpstr>Další kola přijímacího řízení</vt:lpstr>
      <vt:lpstr>Přehled volných míst na SŠ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JVS prezentace obecná</dc:title>
  <dc:creator>klimes.vladimir</dc:creator>
  <cp:lastModifiedBy>OEM</cp:lastModifiedBy>
  <cp:revision>304</cp:revision>
  <cp:lastPrinted>2016-10-10T12:46:08Z</cp:lastPrinted>
  <dcterms:created xsi:type="dcterms:W3CDTF">2010-11-15T06:15:01Z</dcterms:created>
  <dcterms:modified xsi:type="dcterms:W3CDTF">2016-11-02T12:18:49Z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0x010100A8FD5E06E66F6743AFFC0A6AD29E7019</vt:lpwstr>
  </property>
</Properties>
</file>